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74" r:id="rId16"/>
    <p:sldId id="273" r:id="rId17"/>
    <p:sldId id="272" r:id="rId18"/>
    <p:sldId id="271" r:id="rId19"/>
    <p:sldId id="270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71" autoAdjust="0"/>
  </p:normalViewPr>
  <p:slideViewPr>
    <p:cSldViewPr snapToGrid="0">
      <p:cViewPr varScale="1">
        <p:scale>
          <a:sx n="105" d="100"/>
          <a:sy n="105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7DCB4-E559-4658-8593-F759BCE7FB47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EF126-E693-404D-A899-658CF82E7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4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massive collaborations that can occur through citizen science allow investigations at continental and global scales and across decades--leading to discovery that a single scientist could never achieve on their own.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Help the USGS measure and record earthquake tremors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dirty="0" smtClean="0"/>
              <a:t>Join NASA's effort in counting passing meteors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dirty="0" smtClean="0"/>
              <a:t>Monitor noise and light pollution in our communities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dirty="0" smtClean="0"/>
              <a:t>Share photos and observations of wildlife and nature in your own backyard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EF126-E693-404D-A899-658CF82E75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8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"Citizen science" is a fairly new term but an old practice.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EF126-E693-404D-A899-658CF82E75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21 people found 111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EF126-E693-404D-A899-658CF82E75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EF126-E693-404D-A899-658CF82E75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4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8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1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99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203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57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2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17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73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2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25AE-C0C1-45E5-B564-D6F5E4979793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8E5E08-46F4-4C70-808B-6D2F4FC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igratorydragonflypartnership.org/index/welc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oregonzoo.org/cascades-pika-wat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rds.cornell.edu/page.aspx?pid=1664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s://www.audubon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narchwatch.org/" TargetMode="External"/><Relationship Id="rId3" Type="http://schemas.openxmlformats.org/officeDocument/2006/relationships/hyperlink" Target="http://www.citizensciencealliance.org/projects.html" TargetMode="External"/><Relationship Id="rId7" Type="http://schemas.openxmlformats.org/officeDocument/2006/relationships/hyperlink" Target="https://www.aza.org/frogwatch/" TargetMode="External"/><Relationship Id="rId2" Type="http://schemas.openxmlformats.org/officeDocument/2006/relationships/hyperlink" Target="https://www.scientificamerican.com/citizen-scie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ndows2universe.org/citizen_science/starcount/index.html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://ebird.org/content/ebird/about/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www.nwf.org/Wildlife/Wildlife-Conservation/Citizen-Science.aspx" TargetMode="Externa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caribtails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842" y="1519211"/>
            <a:ext cx="9481457" cy="1646302"/>
          </a:xfrm>
        </p:spPr>
        <p:txBody>
          <a:bodyPr/>
          <a:lstStyle/>
          <a:p>
            <a:pPr algn="ctr"/>
            <a:r>
              <a:rPr lang="en-US" sz="3600" b="1" dirty="0"/>
              <a:t>Monarchs, </a:t>
            </a:r>
            <a:r>
              <a:rPr lang="en-US" sz="3600" b="1" dirty="0" err="1" smtClean="0"/>
              <a:t>Minke</a:t>
            </a:r>
            <a:r>
              <a:rPr lang="en-US" sz="3600" b="1" dirty="0" smtClean="0"/>
              <a:t> </a:t>
            </a:r>
            <a:r>
              <a:rPr lang="en-US" sz="3600" b="1" dirty="0" smtClean="0"/>
              <a:t>Whales</a:t>
            </a:r>
            <a:r>
              <a:rPr lang="en-US" sz="3600" b="1" dirty="0"/>
              <a:t>, Marbled </a:t>
            </a:r>
            <a:r>
              <a:rPr lang="en-US" sz="3600" b="1" dirty="0" err="1"/>
              <a:t>Murrelets</a:t>
            </a:r>
            <a:r>
              <a:rPr lang="en-US" sz="3600" b="1" dirty="0"/>
              <a:t>, and the Milky Way:  </a:t>
            </a:r>
            <a:r>
              <a:rPr lang="en-US" sz="3200" b="1" dirty="0"/>
              <a:t>How you can contribute to our understanding of the natural world through citizen science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610" y="2342362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 smtClean="0"/>
              <a:t>Laura Guderyahn</a:t>
            </a:r>
          </a:p>
          <a:p>
            <a:r>
              <a:rPr lang="en-US" dirty="0" smtClean="0"/>
              <a:t>Northwest Ecological Research Institute</a:t>
            </a:r>
            <a:endParaRPr lang="en-US" dirty="0"/>
          </a:p>
        </p:txBody>
      </p:sp>
      <p:pic>
        <p:nvPicPr>
          <p:cNvPr id="1026" name="Picture 2" descr="http://www.motherjones.com/files/ap2193839941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r="7499"/>
          <a:stretch/>
        </p:blipFill>
        <p:spPr bwMode="auto">
          <a:xfrm>
            <a:off x="7664817" y="3415584"/>
            <a:ext cx="4033192" cy="27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3c8cccd343c3a033efb-f156bc16d7f4bec577fb87c82767419d.r77.cf2.rackcdn.com/wp-content/uploads/2013/09/Amanda-OR-Milky-W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2" y="3264916"/>
            <a:ext cx="3933627" cy="3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64817" y="6116222"/>
            <a:ext cx="40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monarch butterfly with ID tag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5687" y="6300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Citizen scientist studying the Milky Way</a:t>
            </a:r>
            <a:endParaRPr lang="en-US" dirty="0"/>
          </a:p>
        </p:txBody>
      </p:sp>
      <p:pic>
        <p:nvPicPr>
          <p:cNvPr id="1030" name="Picture 6" descr="http://www.nweri.org/wp-content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27296"/>
            <a:ext cx="28765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NYC Cyclist Air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4" y="1948923"/>
            <a:ext cx="6256866" cy="4738480"/>
          </a:xfrm>
        </p:spPr>
        <p:txBody>
          <a:bodyPr>
            <a:noAutofit/>
          </a:bodyPr>
          <a:lstStyle/>
          <a:p>
            <a:r>
              <a:rPr lang="en-US" sz="2200" dirty="0"/>
              <a:t>NYC cyclists can help Columbia University researchers </a:t>
            </a:r>
            <a:r>
              <a:rPr lang="en-US" sz="2200" u="sng" dirty="0"/>
              <a:t>study air pollution on the streets </a:t>
            </a:r>
            <a:endParaRPr lang="en-US" sz="2200" u="sng" dirty="0" smtClean="0"/>
          </a:p>
          <a:p>
            <a:r>
              <a:rPr lang="en-US" sz="2200" b="1" u="sng" dirty="0"/>
              <a:t>H</a:t>
            </a:r>
            <a:r>
              <a:rPr lang="en-US" sz="2200" b="1" u="sng" dirty="0" smtClean="0"/>
              <a:t>ow </a:t>
            </a:r>
            <a:r>
              <a:rPr lang="en-US" sz="2200" b="1" u="sng" dirty="0"/>
              <a:t>much air pollution </a:t>
            </a:r>
            <a:r>
              <a:rPr lang="en-US" sz="2200" b="1" u="sng" dirty="0" smtClean="0"/>
              <a:t>are New </a:t>
            </a:r>
            <a:r>
              <a:rPr lang="en-US" sz="2200" b="1" u="sng" dirty="0"/>
              <a:t>Yorkers are exposed to </a:t>
            </a:r>
            <a:r>
              <a:rPr lang="en-US" sz="2200" dirty="0"/>
              <a:t>as they ride their bikes in the city, and </a:t>
            </a:r>
            <a:r>
              <a:rPr lang="en-US" sz="2200" dirty="0" smtClean="0"/>
              <a:t>how does this </a:t>
            </a:r>
            <a:r>
              <a:rPr lang="en-US" sz="2200" dirty="0"/>
              <a:t>exposure affects their hearts. </a:t>
            </a:r>
            <a:endParaRPr lang="en-US" sz="2200" dirty="0" smtClean="0"/>
          </a:p>
          <a:p>
            <a:r>
              <a:rPr lang="en-US" sz="2200" dirty="0"/>
              <a:t>Study participants wear air pollution monitors, a special shirt that monitors their heart rates, and an automatic blood pressure cuff for five 24-hour periods centered around five morning bike commutes.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27" y="1593323"/>
            <a:ext cx="56197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97" y="41853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DARPA </a:t>
            </a:r>
            <a:r>
              <a:rPr lang="en-US" dirty="0" err="1"/>
              <a:t>Verigames</a:t>
            </a:r>
            <a:r>
              <a:rPr lang="en-US" dirty="0"/>
              <a:t> Crowdsourced Formal Verification (CSFV) project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4" y="1886269"/>
            <a:ext cx="6222999" cy="3880773"/>
          </a:xfrm>
        </p:spPr>
        <p:txBody>
          <a:bodyPr>
            <a:noAutofit/>
          </a:bodyPr>
          <a:lstStyle/>
          <a:p>
            <a:r>
              <a:rPr lang="en-US" sz="2000" dirty="0"/>
              <a:t>Citizen scientists </a:t>
            </a:r>
            <a:r>
              <a:rPr lang="en-US" sz="2000" b="1" u="sng" dirty="0"/>
              <a:t>help software developers detect flaws</a:t>
            </a:r>
            <a:r>
              <a:rPr lang="en-US" sz="2000" dirty="0"/>
              <a:t> that make their programs vulnerable to </a:t>
            </a:r>
            <a:r>
              <a:rPr lang="en-US" sz="2000" dirty="0" smtClean="0"/>
              <a:t>hackers</a:t>
            </a:r>
          </a:p>
          <a:p>
            <a:r>
              <a:rPr lang="en-US" sz="2000" dirty="0"/>
              <a:t>Citizen scientists can effectively do the work of formal verification experts—simply </a:t>
            </a:r>
            <a:r>
              <a:rPr lang="en-US" sz="2000" b="1" u="sng" dirty="0"/>
              <a:t>by playing and completing </a:t>
            </a:r>
            <a:r>
              <a:rPr lang="en-US" sz="2000" b="1" u="sng" dirty="0" smtClean="0"/>
              <a:t>games</a:t>
            </a:r>
            <a:r>
              <a:rPr lang="en-US" sz="2000" dirty="0" smtClean="0"/>
              <a:t>.</a:t>
            </a:r>
            <a:endParaRPr lang="en-US" sz="2000" b="1" dirty="0"/>
          </a:p>
          <a:p>
            <a:r>
              <a:rPr lang="en-US" sz="2000" dirty="0" smtClean="0"/>
              <a:t>The </a:t>
            </a:r>
            <a:r>
              <a:rPr lang="en-US" sz="2000" dirty="0"/>
              <a:t>games are created to assist in the formal verification process as players solve puzzles and increase their score. </a:t>
            </a:r>
            <a:endParaRPr lang="en-US" sz="2000" dirty="0" smtClean="0"/>
          </a:p>
          <a:p>
            <a:r>
              <a:rPr lang="en-US" sz="2000" dirty="0" smtClean="0"/>
              <a:t>Video </a:t>
            </a:r>
            <a:r>
              <a:rPr lang="en-US" sz="2000" dirty="0"/>
              <a:t>games that represent the underlying mathematical concepts allow more people to perform verification analysis of software efficiently. 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27" y="2067455"/>
            <a:ext cx="56197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at Night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692322"/>
            <a:ext cx="6268999" cy="4913193"/>
          </a:xfrm>
        </p:spPr>
        <p:txBody>
          <a:bodyPr>
            <a:noAutofit/>
          </a:bodyPr>
          <a:lstStyle/>
          <a:p>
            <a:r>
              <a:rPr lang="en-US" sz="2000" b="1" u="sng" dirty="0"/>
              <a:t>Help astrophysicists </a:t>
            </a:r>
            <a:r>
              <a:rPr lang="en-US" sz="2000" b="1" u="sng" dirty="0" err="1"/>
              <a:t>georeference</a:t>
            </a:r>
            <a:r>
              <a:rPr lang="en-US" sz="2000" b="1" u="sng" dirty="0"/>
              <a:t> the position of cities </a:t>
            </a:r>
            <a:r>
              <a:rPr lang="en-US" sz="2000" dirty="0"/>
              <a:t>which appear in images taken from the International Space Station (ISS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Researchers </a:t>
            </a:r>
            <a:r>
              <a:rPr lang="en-US" sz="2000" dirty="0" smtClean="0"/>
              <a:t>in Madrid </a:t>
            </a:r>
            <a:r>
              <a:rPr lang="en-US" sz="2000" dirty="0"/>
              <a:t>are </a:t>
            </a:r>
            <a:r>
              <a:rPr lang="en-US" sz="2000" b="1" u="sng" dirty="0"/>
              <a:t>studying light pollution and the energy consumption </a:t>
            </a:r>
            <a:r>
              <a:rPr lang="en-US" sz="2000" dirty="0"/>
              <a:t>derived from </a:t>
            </a:r>
            <a:r>
              <a:rPr lang="en-US" sz="2000" dirty="0" smtClean="0"/>
              <a:t>it.</a:t>
            </a:r>
          </a:p>
          <a:p>
            <a:r>
              <a:rPr lang="en-US" sz="2000" dirty="0" smtClean="0"/>
              <a:t>Citizen scientists compare night images taken from the ISS and try </a:t>
            </a:r>
            <a:r>
              <a:rPr lang="en-US" sz="2000" dirty="0"/>
              <a:t>to identify the city. Citizen scientists have some simple tools at their disposal, including zooming in and out, dragging, and rotating the image. When a picture is identified, the citizen scientist clicks on the map to mark its position.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1916575"/>
            <a:ext cx="56292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19" y="459475"/>
            <a:ext cx="8596668" cy="1320800"/>
          </a:xfrm>
        </p:spPr>
        <p:txBody>
          <a:bodyPr/>
          <a:lstStyle/>
          <a:p>
            <a:r>
              <a:rPr lang="en-US" dirty="0" smtClean="0"/>
              <a:t>Opportunities Closer to </a:t>
            </a:r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555845"/>
            <a:ext cx="9471546" cy="51179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Projects in the Portland-METRO region:</a:t>
            </a:r>
          </a:p>
          <a:p>
            <a:pPr lvl="1"/>
            <a:r>
              <a:rPr lang="en-US" sz="2000" dirty="0" smtClean="0"/>
              <a:t>Track </a:t>
            </a:r>
            <a:r>
              <a:rPr lang="en-US" sz="2000" dirty="0"/>
              <a:t>“rare” species</a:t>
            </a:r>
          </a:p>
          <a:p>
            <a:pPr lvl="1"/>
            <a:r>
              <a:rPr lang="en-US" sz="2000" dirty="0"/>
              <a:t>ID invading plants and </a:t>
            </a:r>
            <a:r>
              <a:rPr lang="en-US" sz="2000" dirty="0" smtClean="0"/>
              <a:t>animals</a:t>
            </a:r>
          </a:p>
          <a:p>
            <a:pPr lvl="1"/>
            <a:r>
              <a:rPr lang="en-US" sz="2000" dirty="0"/>
              <a:t>Track changes in diversity and populations over </a:t>
            </a:r>
            <a:r>
              <a:rPr lang="en-US" sz="2000" dirty="0" smtClean="0"/>
              <a:t>time</a:t>
            </a:r>
            <a:endParaRPr lang="en-US" sz="2400" dirty="0" smtClean="0"/>
          </a:p>
          <a:p>
            <a:pPr lvl="1"/>
            <a:r>
              <a:rPr lang="en-US" sz="2000" dirty="0"/>
              <a:t>Track disease/malformations in frogs</a:t>
            </a:r>
            <a:endParaRPr lang="en-US" sz="2400" dirty="0"/>
          </a:p>
          <a:p>
            <a:r>
              <a:rPr lang="en-US" sz="2400" dirty="0" smtClean="0"/>
              <a:t>All this information is used to:</a:t>
            </a:r>
          </a:p>
          <a:p>
            <a:pPr lvl="1"/>
            <a:r>
              <a:rPr lang="en-US" sz="2000" dirty="0" smtClean="0"/>
              <a:t>Prioritize </a:t>
            </a:r>
            <a:r>
              <a:rPr lang="en-US" sz="2000" dirty="0"/>
              <a:t>land acquisition and management activities</a:t>
            </a:r>
          </a:p>
          <a:p>
            <a:pPr lvl="1"/>
            <a:r>
              <a:rPr lang="en-US" sz="2000" dirty="0" smtClean="0"/>
              <a:t>Inform </a:t>
            </a:r>
            <a:r>
              <a:rPr lang="en-US" sz="2000" dirty="0"/>
              <a:t>management, resource allocation, policy and planning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25" y="48312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275" y="2618186"/>
            <a:ext cx="3212475" cy="2133393"/>
          </a:xfrm>
          <a:prstGeom prst="rect">
            <a:avLst/>
          </a:prstGeom>
        </p:spPr>
      </p:pic>
      <p:pic>
        <p:nvPicPr>
          <p:cNvPr id="5122" name="Picture 2" descr="http://www.myoutdoorbuddy.com/images/writer-photos/lisa-collins/2011-photos-la/coho-@-French_2011_12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45" y="5178329"/>
            <a:ext cx="4572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Migratory Dragonfly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60" y="1501253"/>
            <a:ext cx="9348716" cy="5199797"/>
          </a:xfrm>
        </p:spPr>
        <p:txBody>
          <a:bodyPr>
            <a:normAutofit/>
          </a:bodyPr>
          <a:lstStyle/>
          <a:p>
            <a:r>
              <a:rPr lang="en-US" sz="2000" dirty="0"/>
              <a:t>To better understand </a:t>
            </a:r>
            <a:r>
              <a:rPr lang="en-US" sz="2000" dirty="0" smtClean="0"/>
              <a:t>and </a:t>
            </a:r>
            <a:r>
              <a:rPr lang="en-US" sz="2000" dirty="0"/>
              <a:t>conserve spring and fall movement of the five best-known </a:t>
            </a:r>
            <a:r>
              <a:rPr lang="en-US" sz="2000" b="1" u="sng" dirty="0"/>
              <a:t>migratory dragonflies </a:t>
            </a:r>
            <a:r>
              <a:rPr lang="en-US" sz="2000" dirty="0"/>
              <a:t>in North America: </a:t>
            </a:r>
            <a:endParaRPr lang="en-US" sz="2000" dirty="0" smtClean="0"/>
          </a:p>
          <a:p>
            <a:pPr lvl="1"/>
            <a:r>
              <a:rPr lang="en-US" sz="1800" dirty="0" smtClean="0"/>
              <a:t>Common </a:t>
            </a:r>
            <a:r>
              <a:rPr lang="en-US" sz="1800" dirty="0"/>
              <a:t>Green Darner (</a:t>
            </a:r>
            <a:r>
              <a:rPr lang="en-US" sz="1800" i="1" dirty="0" err="1"/>
              <a:t>Anax</a:t>
            </a:r>
            <a:r>
              <a:rPr lang="en-US" sz="1800" i="1" dirty="0"/>
              <a:t> </a:t>
            </a:r>
            <a:r>
              <a:rPr lang="en-US" sz="1800" i="1" dirty="0" err="1" smtClean="0"/>
              <a:t>junius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Black </a:t>
            </a:r>
            <a:r>
              <a:rPr lang="en-US" sz="1800" dirty="0"/>
              <a:t>Saddlebags (</a:t>
            </a:r>
            <a:r>
              <a:rPr lang="en-US" sz="1800" i="1" dirty="0" err="1"/>
              <a:t>Tramea</a:t>
            </a:r>
            <a:r>
              <a:rPr lang="en-US" sz="1800" i="1" dirty="0"/>
              <a:t> </a:t>
            </a:r>
            <a:r>
              <a:rPr lang="en-US" sz="1800" i="1" dirty="0" err="1" smtClean="0"/>
              <a:t>lacerata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Wandering </a:t>
            </a:r>
            <a:r>
              <a:rPr lang="en-US" sz="1800" dirty="0"/>
              <a:t>Glider (</a:t>
            </a:r>
            <a:r>
              <a:rPr lang="en-US" sz="1800" i="1" dirty="0" err="1"/>
              <a:t>Pantala</a:t>
            </a:r>
            <a:r>
              <a:rPr lang="en-US" sz="1800" i="1" dirty="0"/>
              <a:t> </a:t>
            </a:r>
            <a:r>
              <a:rPr lang="en-US" sz="1800" i="1" dirty="0" err="1" smtClean="0"/>
              <a:t>flavescens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Spot-winged </a:t>
            </a:r>
            <a:r>
              <a:rPr lang="en-US" sz="1800" dirty="0"/>
              <a:t>Glider (</a:t>
            </a:r>
            <a:r>
              <a:rPr lang="en-US" sz="1800" i="1" dirty="0" err="1"/>
              <a:t>Pantala</a:t>
            </a:r>
            <a:r>
              <a:rPr lang="en-US" sz="1800" i="1" dirty="0"/>
              <a:t> </a:t>
            </a:r>
            <a:r>
              <a:rPr lang="en-US" sz="1800" i="1" dirty="0" err="1" smtClean="0"/>
              <a:t>hymenaea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Variegated </a:t>
            </a:r>
            <a:r>
              <a:rPr lang="en-US" sz="1800" dirty="0" err="1"/>
              <a:t>Meadowhawk</a:t>
            </a:r>
            <a:r>
              <a:rPr lang="en-US" sz="1800" dirty="0"/>
              <a:t> (</a:t>
            </a:r>
            <a:r>
              <a:rPr lang="en-US" sz="1800" i="1" dirty="0"/>
              <a:t>Sympetrum </a:t>
            </a:r>
            <a:r>
              <a:rPr lang="en-US" sz="1800" i="1" dirty="0" err="1"/>
              <a:t>corruptum</a:t>
            </a:r>
            <a:r>
              <a:rPr lang="en-US" sz="1800" dirty="0"/>
              <a:t>).</a:t>
            </a:r>
          </a:p>
          <a:p>
            <a:r>
              <a:rPr lang="en-US" sz="2000" dirty="0" smtClean="0"/>
              <a:t>Partnership of researchers and citizen scientists across </a:t>
            </a:r>
            <a:r>
              <a:rPr lang="en-US" sz="2000" dirty="0"/>
              <a:t>Canada, Mexico, and the United </a:t>
            </a:r>
            <a:r>
              <a:rPr lang="en-US" sz="2000" dirty="0" smtClean="0"/>
              <a:t>States</a:t>
            </a:r>
          </a:p>
          <a:p>
            <a:r>
              <a:rPr lang="en-US" sz="2000" dirty="0"/>
              <a:t>Participants </a:t>
            </a:r>
            <a:r>
              <a:rPr lang="en-US" sz="2000" b="1" u="sng" dirty="0"/>
              <a:t>monitor the timing, duration, and direction of travel </a:t>
            </a:r>
            <a:r>
              <a:rPr lang="en-US" sz="2000" dirty="0"/>
              <a:t>of migrating dragonflies, and note any additional behaviors observed in a directed migratory flight such as feeding or mating. 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www.migratorydragonflypartnership.org/index/welcome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146" name="Picture 2" descr="Migratory Dragonfly Partnershi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83212"/>
            <a:ext cx="27432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487" y="1501253"/>
            <a:ext cx="2409825" cy="1895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4376" y="3398664"/>
            <a:ext cx="238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 Saddlebags (</a:t>
            </a:r>
            <a:r>
              <a:rPr lang="en-US" i="1" dirty="0" err="1" smtClean="0"/>
              <a:t>Tramea</a:t>
            </a:r>
            <a:r>
              <a:rPr lang="en-US" i="1" dirty="0" smtClean="0"/>
              <a:t> </a:t>
            </a:r>
            <a:r>
              <a:rPr lang="en-US" i="1" dirty="0" err="1" smtClean="0"/>
              <a:t>lacerata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487" y="4101151"/>
            <a:ext cx="2426388" cy="1819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8800" y="5942406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Variegated </a:t>
            </a:r>
            <a:r>
              <a:rPr lang="en-US" dirty="0" err="1" smtClean="0"/>
              <a:t>Meadowhawk</a:t>
            </a:r>
            <a:r>
              <a:rPr lang="en-US" dirty="0" smtClean="0"/>
              <a:t> (</a:t>
            </a:r>
            <a:r>
              <a:rPr lang="en-US" i="1" dirty="0" smtClean="0"/>
              <a:t>Sympetrum </a:t>
            </a:r>
            <a:r>
              <a:rPr lang="en-US" i="1" dirty="0" err="1" smtClean="0"/>
              <a:t>corruptum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</a:t>
            </a:r>
            <a:r>
              <a:rPr lang="en-US" dirty="0" err="1" smtClean="0"/>
              <a:t>Pika</a:t>
            </a:r>
            <a:r>
              <a:rPr lang="en-US" dirty="0" smtClean="0"/>
              <a:t>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4" y="1398138"/>
            <a:ext cx="6992206" cy="5459861"/>
          </a:xfrm>
        </p:spPr>
        <p:txBody>
          <a:bodyPr>
            <a:normAutofit/>
          </a:bodyPr>
          <a:lstStyle/>
          <a:p>
            <a:r>
              <a:rPr lang="en-US" sz="2400" dirty="0"/>
              <a:t>American </a:t>
            </a:r>
            <a:r>
              <a:rPr lang="en-US" sz="2400" dirty="0" err="1"/>
              <a:t>pikas</a:t>
            </a:r>
            <a:r>
              <a:rPr lang="en-US" sz="2400" dirty="0"/>
              <a:t> are considered to be sensitive indicators of climate change due to their extreme heat sensitivity and limited dispersal </a:t>
            </a:r>
            <a:r>
              <a:rPr lang="en-US" sz="2400" dirty="0" smtClean="0"/>
              <a:t>ability.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The Cascades are home to one of the five subspecies of </a:t>
            </a:r>
            <a:r>
              <a:rPr lang="en-US" sz="2400" dirty="0" err="1"/>
              <a:t>pika</a:t>
            </a:r>
            <a:r>
              <a:rPr lang="en-US" sz="2400" dirty="0"/>
              <a:t>, but no long-term monitoring or historical resurveys have been conducted for </a:t>
            </a:r>
            <a:r>
              <a:rPr lang="en-US" sz="2400" dirty="0" err="1"/>
              <a:t>pikas</a:t>
            </a:r>
            <a:r>
              <a:rPr lang="en-US" sz="2400" dirty="0"/>
              <a:t> in the region.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Cascades </a:t>
            </a:r>
            <a:r>
              <a:rPr lang="en-US" sz="2400" dirty="0" err="1"/>
              <a:t>Pika</a:t>
            </a:r>
            <a:r>
              <a:rPr lang="en-US" sz="2400" dirty="0"/>
              <a:t> Watch, volunteers contribute </a:t>
            </a:r>
            <a:r>
              <a:rPr lang="en-US" sz="2400" dirty="0" smtClean="0"/>
              <a:t>data on </a:t>
            </a:r>
            <a:r>
              <a:rPr lang="en-US" sz="2400" dirty="0" err="1" smtClean="0"/>
              <a:t>pika</a:t>
            </a:r>
            <a:r>
              <a:rPr lang="en-US" sz="2400" dirty="0" smtClean="0"/>
              <a:t> </a:t>
            </a:r>
            <a:r>
              <a:rPr lang="en-US" sz="2400" dirty="0"/>
              <a:t>sightings in the region and monitor a group of core sites in and around the Columbia River </a:t>
            </a:r>
            <a:r>
              <a:rPr lang="en-US" sz="2400" dirty="0" smtClean="0"/>
              <a:t>Gorge and Mt Hood </a:t>
            </a:r>
            <a:r>
              <a:rPr lang="en-US" sz="2400" dirty="0"/>
              <a:t>NF.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www.oregonzoo.org/cascades-pika-watch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731" t="10139" r="15941" b="3725"/>
          <a:stretch/>
        </p:blipFill>
        <p:spPr>
          <a:xfrm>
            <a:off x="6960357" y="210352"/>
            <a:ext cx="5076967" cy="3440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224" y="3635126"/>
            <a:ext cx="3621206" cy="32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33" y="397088"/>
            <a:ext cx="8596668" cy="1320800"/>
          </a:xfrm>
        </p:spPr>
        <p:txBody>
          <a:bodyPr/>
          <a:lstStyle/>
          <a:p>
            <a:r>
              <a:rPr lang="en-US" dirty="0" smtClean="0"/>
              <a:t>Amphibian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5720"/>
            <a:ext cx="9019535" cy="5179325"/>
          </a:xfrm>
        </p:spPr>
        <p:txBody>
          <a:bodyPr>
            <a:noAutofit/>
          </a:bodyPr>
          <a:lstStyle/>
          <a:p>
            <a:r>
              <a:rPr lang="en-US" sz="2400" dirty="0"/>
              <a:t>Pull </a:t>
            </a:r>
            <a:r>
              <a:rPr lang="en-US" sz="2400" dirty="0" smtClean="0"/>
              <a:t>on</a:t>
            </a:r>
            <a:r>
              <a:rPr lang="en-US" sz="2400" dirty="0"/>
              <a:t> waders, grab a spoon </a:t>
            </a:r>
            <a:r>
              <a:rPr lang="en-US" sz="2400" dirty="0" smtClean="0"/>
              <a:t>and a plastic bag and </a:t>
            </a:r>
            <a:r>
              <a:rPr lang="en-US" sz="2400" dirty="0"/>
              <a:t>learn how to </a:t>
            </a:r>
            <a:r>
              <a:rPr lang="en-US" sz="2400" b="1" u="sng" dirty="0"/>
              <a:t>search for frog and salamander egg </a:t>
            </a:r>
            <a:r>
              <a:rPr lang="en-US" sz="2400" b="1" u="sng" dirty="0" smtClean="0"/>
              <a:t>masses, larvae and adults</a:t>
            </a:r>
            <a:r>
              <a:rPr lang="en-US" sz="2400" dirty="0" smtClean="0"/>
              <a:t>!</a:t>
            </a:r>
          </a:p>
          <a:p>
            <a:r>
              <a:rPr lang="en-US" sz="2400" dirty="0" smtClean="0"/>
              <a:t>Multiple jurisdictions and non-profits are working to document population trends for our local amphibian species:</a:t>
            </a:r>
          </a:p>
          <a:p>
            <a:pPr lvl="1"/>
            <a:r>
              <a:rPr lang="en-US" sz="2000" dirty="0" smtClean="0"/>
              <a:t>METRO</a:t>
            </a:r>
          </a:p>
          <a:p>
            <a:pPr lvl="1"/>
            <a:r>
              <a:rPr lang="en-US" sz="2000" dirty="0" smtClean="0"/>
              <a:t>NERI – SWAMP (SW Washington Amphibian Monitoring Program)</a:t>
            </a:r>
          </a:p>
          <a:p>
            <a:pPr lvl="1"/>
            <a:r>
              <a:rPr lang="en-US" sz="2000" dirty="0" smtClean="0"/>
              <a:t>Hillsboro</a:t>
            </a:r>
          </a:p>
          <a:p>
            <a:pPr lvl="1"/>
            <a:r>
              <a:rPr lang="en-US" sz="2000" dirty="0" smtClean="0"/>
              <a:t>Gresham</a:t>
            </a:r>
          </a:p>
          <a:p>
            <a:pPr lvl="1"/>
            <a:r>
              <a:rPr lang="en-US" sz="2000" dirty="0" smtClean="0"/>
              <a:t>Critter Count – April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2016 (Vancouver Water Resources Education Center)</a:t>
            </a:r>
            <a:endParaRPr lang="en-US" sz="2000" dirty="0"/>
          </a:p>
          <a:p>
            <a:r>
              <a:rPr lang="en-US" sz="2400" dirty="0" smtClean="0"/>
              <a:t>Through this effort we are tracking species diversity, trends and disease/malformations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536" y="0"/>
            <a:ext cx="3172464" cy="2114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36" y="2303059"/>
            <a:ext cx="3172464" cy="237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518" y="4695825"/>
            <a:ext cx="1714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426" y="399288"/>
            <a:ext cx="8596668" cy="1320800"/>
          </a:xfrm>
        </p:spPr>
        <p:txBody>
          <a:bodyPr/>
          <a:lstStyle/>
          <a:p>
            <a:r>
              <a:rPr lang="en-US" dirty="0" smtClean="0"/>
              <a:t>Bird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" y="1188720"/>
            <a:ext cx="9390888" cy="5669280"/>
          </a:xfrm>
        </p:spPr>
        <p:txBody>
          <a:bodyPr>
            <a:normAutofit/>
          </a:bodyPr>
          <a:lstStyle/>
          <a:p>
            <a:r>
              <a:rPr lang="en-US" dirty="0" smtClean="0"/>
              <a:t>Through Cornell Lab of Ornithology and National Audubon Society</a:t>
            </a:r>
          </a:p>
          <a:p>
            <a:r>
              <a:rPr lang="en-US" b="1" u="sng" dirty="0" err="1" smtClean="0"/>
              <a:t>eBird</a:t>
            </a:r>
            <a:r>
              <a:rPr lang="en-US" b="1" u="sng" dirty="0" smtClean="0"/>
              <a:t> - </a:t>
            </a:r>
            <a:r>
              <a:rPr lang="en-US" dirty="0" smtClean="0"/>
              <a:t>innovative </a:t>
            </a:r>
            <a:r>
              <a:rPr lang="en-US" dirty="0"/>
              <a:t>online tools for birders to keep track of </a:t>
            </a:r>
            <a:r>
              <a:rPr lang="en-US" dirty="0" smtClean="0"/>
              <a:t>and </a:t>
            </a:r>
            <a:r>
              <a:rPr lang="en-US" dirty="0"/>
              <a:t>contribute their bird sightings for use in science and conservation. </a:t>
            </a:r>
            <a:endParaRPr lang="en-US" b="1" u="sng" dirty="0" smtClean="0"/>
          </a:p>
          <a:p>
            <a:r>
              <a:rPr lang="en-US" b="1" u="sng" dirty="0" smtClean="0"/>
              <a:t>Project Feeder Watch - </a:t>
            </a:r>
            <a:r>
              <a:rPr lang="en-US" dirty="0"/>
              <a:t>Each year, 15,000 people count birds at their </a:t>
            </a:r>
            <a:r>
              <a:rPr lang="en-US" dirty="0" smtClean="0"/>
              <a:t>feeders; with </a:t>
            </a:r>
            <a:r>
              <a:rPr lang="en-US" dirty="0"/>
              <a:t>more than 1.5 million checklists submitted since 1987, </a:t>
            </a:r>
            <a:r>
              <a:rPr lang="en-US" dirty="0" smtClean="0"/>
              <a:t>volunteers are </a:t>
            </a:r>
            <a:r>
              <a:rPr lang="en-US" dirty="0"/>
              <a:t>enabling scientists to monitor changes in the distribution and abundance of birds</a:t>
            </a:r>
            <a:r>
              <a:rPr lang="en-US" dirty="0" smtClean="0"/>
              <a:t>.</a:t>
            </a:r>
          </a:p>
          <a:p>
            <a:r>
              <a:rPr lang="en-US" b="1" u="sng" dirty="0" smtClean="0"/>
              <a:t>Nest Watch - </a:t>
            </a:r>
            <a:r>
              <a:rPr lang="en-US" dirty="0"/>
              <a:t>By finding and monitoring bird nests, </a:t>
            </a:r>
            <a:r>
              <a:rPr lang="en-US" dirty="0" err="1"/>
              <a:t>NestWatch</a:t>
            </a:r>
            <a:r>
              <a:rPr lang="en-US" dirty="0"/>
              <a:t> participants help scientists track the breeding success of birds across North America. </a:t>
            </a:r>
            <a:endParaRPr lang="en-US" dirty="0" smtClean="0"/>
          </a:p>
          <a:p>
            <a:r>
              <a:rPr lang="en-US" b="1" u="sng" dirty="0" smtClean="0"/>
              <a:t>Christmas </a:t>
            </a:r>
            <a:r>
              <a:rPr lang="en-US" b="1" u="sng" dirty="0"/>
              <a:t>B</a:t>
            </a:r>
            <a:r>
              <a:rPr lang="en-US" b="1" u="sng" dirty="0" smtClean="0"/>
              <a:t>ird </a:t>
            </a:r>
            <a:r>
              <a:rPr lang="en-US" b="1" u="sng" dirty="0"/>
              <a:t>C</a:t>
            </a:r>
            <a:r>
              <a:rPr lang="en-US" b="1" u="sng" dirty="0" smtClean="0"/>
              <a:t>ounts </a:t>
            </a:r>
            <a:r>
              <a:rPr lang="en-US" dirty="0"/>
              <a:t>- </a:t>
            </a:r>
            <a:r>
              <a:rPr lang="en-US" dirty="0" smtClean="0"/>
              <a:t>Audubon </a:t>
            </a:r>
            <a:r>
              <a:rPr lang="en-US" dirty="0"/>
              <a:t>Society's Christmas Bird </a:t>
            </a:r>
            <a:r>
              <a:rPr lang="en-US" dirty="0" smtClean="0"/>
              <a:t>Count began </a:t>
            </a:r>
            <a:r>
              <a:rPr lang="en-US" dirty="0"/>
              <a:t>in </a:t>
            </a:r>
            <a:r>
              <a:rPr lang="en-US" dirty="0" smtClean="0"/>
              <a:t>1900!; </a:t>
            </a:r>
            <a:r>
              <a:rPr lang="en-US" dirty="0" smtClean="0"/>
              <a:t>Volunteers </a:t>
            </a:r>
            <a:r>
              <a:rPr lang="en-US" dirty="0"/>
              <a:t>follow specified routes through </a:t>
            </a:r>
            <a:r>
              <a:rPr lang="en-US" dirty="0" smtClean="0"/>
              <a:t>a 15-mile wide diameter circle</a:t>
            </a:r>
            <a:r>
              <a:rPr lang="en-US" dirty="0"/>
              <a:t>, counting every bird they see or hear all day.  </a:t>
            </a:r>
            <a:endParaRPr lang="en-US" dirty="0" smtClean="0"/>
          </a:p>
          <a:p>
            <a:r>
              <a:rPr lang="en-US" b="1" u="sng" dirty="0" smtClean="0"/>
              <a:t>Great Backyard Bird Count </a:t>
            </a:r>
            <a:r>
              <a:rPr lang="en-US" dirty="0" smtClean="0"/>
              <a:t>- </a:t>
            </a:r>
            <a:r>
              <a:rPr lang="en-US" dirty="0"/>
              <a:t>Begun in 1998, the four-day Great Backyard Bird Count was the first citizen-science program to collect and display bird observation data online on a large scale. </a:t>
            </a:r>
            <a:r>
              <a:rPr lang="en-US" dirty="0" smtClean="0"/>
              <a:t> This year = </a:t>
            </a:r>
            <a:r>
              <a:rPr lang="en-US" dirty="0"/>
              <a:t>Feb 12-16, </a:t>
            </a:r>
            <a:r>
              <a:rPr lang="en-US" dirty="0" smtClean="0"/>
              <a:t>2016.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www.birds.cornell.edu/page.aspx?pid=1664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://www.audubon.org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Downy Woodpecker at fee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20802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udubon.org/sites/default/files/styles/engagement_card/public/sfw_matt-hansen-photography_burrowing-owl_5x7_high.jpg?itok=iLkkQOb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260656"/>
            <a:ext cx="2593625" cy="15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6106" t="11994" r="27568" b="12748"/>
          <a:stretch/>
        </p:blipFill>
        <p:spPr>
          <a:xfrm>
            <a:off x="9213125" y="2115312"/>
            <a:ext cx="2978875" cy="26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Adult Salmon </a:t>
            </a:r>
            <a:r>
              <a:rPr lang="en-US" b="1" dirty="0" err="1"/>
              <a:t>Spawner</a:t>
            </a:r>
            <a:r>
              <a:rPr lang="en-US" b="1" dirty="0"/>
              <a:t> Surveys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" y="1545336"/>
            <a:ext cx="7982712" cy="5202935"/>
          </a:xfrm>
        </p:spPr>
        <p:txBody>
          <a:bodyPr>
            <a:normAutofit/>
          </a:bodyPr>
          <a:lstStyle/>
          <a:p>
            <a:r>
              <a:rPr lang="en-US" i="1" dirty="0" smtClean="0"/>
              <a:t>Oregon and Washington Departments </a:t>
            </a:r>
            <a:r>
              <a:rPr lang="en-US" i="1" dirty="0"/>
              <a:t>of Fish and Wildlife.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rained </a:t>
            </a:r>
            <a:r>
              <a:rPr lang="en-US" dirty="0"/>
              <a:t>volunteers walk streams and rivers to </a:t>
            </a:r>
            <a:r>
              <a:rPr lang="en-US" b="1" u="sng" dirty="0"/>
              <a:t>count the live and dead </a:t>
            </a:r>
            <a:r>
              <a:rPr lang="en-US" b="1" u="sng" dirty="0" smtClean="0"/>
              <a:t>salmon</a:t>
            </a:r>
            <a:r>
              <a:rPr lang="en-US" dirty="0" smtClean="0"/>
              <a:t>, as well as salmon </a:t>
            </a:r>
            <a:r>
              <a:rPr lang="en-US" dirty="0" err="1"/>
              <a:t>redds</a:t>
            </a:r>
            <a:r>
              <a:rPr lang="en-US" dirty="0"/>
              <a:t> (nests) </a:t>
            </a:r>
            <a:endParaRPr lang="en-US" dirty="0" smtClean="0"/>
          </a:p>
          <a:p>
            <a:r>
              <a:rPr lang="en-US" dirty="0" smtClean="0"/>
              <a:t>Volunteers also </a:t>
            </a:r>
            <a:r>
              <a:rPr lang="en-US" b="1" u="sng" dirty="0"/>
              <a:t>collect scale and tissue samples </a:t>
            </a:r>
            <a:r>
              <a:rPr lang="en-US" dirty="0"/>
              <a:t>from the salmon carcasses. Scale samples are used to determine age, the otolith (ear bone) are used to identify age and origin, and tissue samples are used for DNA analysis.</a:t>
            </a:r>
          </a:p>
          <a:p>
            <a:r>
              <a:rPr lang="en-US" b="1" u="sng" dirty="0"/>
              <a:t>Snorkeling</a:t>
            </a:r>
            <a:r>
              <a:rPr lang="en-US" dirty="0"/>
              <a:t> is another method of surveying rivers and streams to count returning adult salmon. Trained volunteers snorkel certain areas to count live and dead fish and to collect carcasses for sampling.</a:t>
            </a:r>
          </a:p>
          <a:p>
            <a:r>
              <a:rPr lang="en-US" dirty="0" smtClean="0"/>
              <a:t>This </a:t>
            </a:r>
            <a:r>
              <a:rPr lang="en-US" dirty="0"/>
              <a:t>information is provided to </a:t>
            </a:r>
            <a:r>
              <a:rPr lang="en-US" dirty="0" smtClean="0"/>
              <a:t>biologists </a:t>
            </a:r>
            <a:r>
              <a:rPr lang="en-US" dirty="0"/>
              <a:t>as another tool for </a:t>
            </a:r>
            <a:r>
              <a:rPr lang="en-US" b="1" u="sng" dirty="0"/>
              <a:t>managing the fisheries resource</a:t>
            </a:r>
            <a:r>
              <a:rPr lang="en-US" b="1" u="sng" dirty="0" smtClean="0"/>
              <a:t>.</a:t>
            </a:r>
          </a:p>
          <a:p>
            <a:endParaRPr lang="en-US" b="1" u="sng" dirty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</a:rPr>
              <a:t>http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://pnwsalmoncenter.org/research/salmon-monitoring/</a:t>
            </a:r>
            <a:endParaRPr lang="en-US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://bloximages.chicago2.vip.townnews.com/goskagit.com/content/tncms/assets/v3/editorial/9/a1/9a17079b-5d0e-5ecd-9ef8-5fc4663f8554/52ad0f96118cd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54" y="209791"/>
            <a:ext cx="3794633" cy="30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wildlife.ca.gov/Portals/0/Images/InlandFisheries/Projects/ButteCreekSpring/Figure3_ButteCreek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54" y="3787611"/>
            <a:ext cx="3794633" cy="28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167" y="179832"/>
            <a:ext cx="8596668" cy="1320800"/>
          </a:xfrm>
        </p:spPr>
        <p:txBody>
          <a:bodyPr/>
          <a:lstStyle/>
          <a:p>
            <a:r>
              <a:rPr lang="en-US" dirty="0" err="1" smtClean="0"/>
              <a:t>BioBlitz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950976"/>
            <a:ext cx="9464040" cy="5907023"/>
          </a:xfrm>
        </p:spPr>
        <p:txBody>
          <a:bodyPr>
            <a:normAutofit/>
          </a:bodyPr>
          <a:lstStyle/>
          <a:p>
            <a:r>
              <a:rPr lang="en-US" b="1" u="sng" dirty="0" err="1" smtClean="0"/>
              <a:t>Bioblitz</a:t>
            </a:r>
            <a:r>
              <a:rPr lang="en-US" dirty="0" smtClean="0"/>
              <a:t> - </a:t>
            </a:r>
            <a:r>
              <a:rPr lang="en-US" dirty="0" smtClean="0"/>
              <a:t>finding </a:t>
            </a:r>
            <a:r>
              <a:rPr lang="en-US" dirty="0"/>
              <a:t>and identifying as many species as possible in a specific area over a short period of time, usually </a:t>
            </a:r>
            <a:r>
              <a:rPr lang="en-US" dirty="0" smtClean="0"/>
              <a:t>24-48 hours</a:t>
            </a:r>
          </a:p>
          <a:p>
            <a:r>
              <a:rPr lang="en-US" dirty="0" smtClean="0"/>
              <a:t>Blitzes have been held in </a:t>
            </a:r>
            <a:r>
              <a:rPr lang="en-US" b="1" u="sng" dirty="0" smtClean="0"/>
              <a:t>dozens of countries</a:t>
            </a:r>
            <a:r>
              <a:rPr lang="en-US" dirty="0" smtClean="0"/>
              <a:t>, involving hundreds of thousands of people around the world.</a:t>
            </a:r>
          </a:p>
          <a:p>
            <a:r>
              <a:rPr lang="en-US" b="1" u="sng" dirty="0" smtClean="0"/>
              <a:t>National Park Service </a:t>
            </a:r>
            <a:r>
              <a:rPr lang="en-US" dirty="0" smtClean="0"/>
              <a:t>hosting hundreds of Blitzes across the country to celebrate the NPS Centennial in 2016.</a:t>
            </a:r>
          </a:p>
          <a:p>
            <a:pPr lvl="1"/>
            <a:r>
              <a:rPr lang="en-US" u="sng" dirty="0"/>
              <a:t>April </a:t>
            </a:r>
            <a:r>
              <a:rPr lang="en-US" u="sng" dirty="0" smtClean="0"/>
              <a:t>2</a:t>
            </a:r>
            <a:r>
              <a:rPr lang="en-US" u="sng" baseline="30000" dirty="0" smtClean="0"/>
              <a:t>nd</a:t>
            </a:r>
            <a:r>
              <a:rPr lang="en-US" u="sng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Metro – Graham </a:t>
            </a:r>
            <a:r>
              <a:rPr lang="en-US" dirty="0" smtClean="0"/>
              <a:t>Oaks Nature Park</a:t>
            </a:r>
            <a:endParaRPr lang="en-US" dirty="0"/>
          </a:p>
          <a:p>
            <a:pPr lvl="1"/>
            <a:r>
              <a:rPr lang="en-US" u="sng" dirty="0"/>
              <a:t>April 9</a:t>
            </a:r>
            <a:r>
              <a:rPr lang="en-US" u="sng" baseline="30000" dirty="0"/>
              <a:t>th</a:t>
            </a:r>
            <a:r>
              <a:rPr lang="en-US" u="sng" dirty="0"/>
              <a:t> </a:t>
            </a:r>
            <a:r>
              <a:rPr lang="en-US" dirty="0"/>
              <a:t>– Critter Count – City of Vancouver</a:t>
            </a:r>
          </a:p>
          <a:p>
            <a:pPr lvl="1"/>
            <a:r>
              <a:rPr lang="en-US" u="sng" dirty="0"/>
              <a:t>April 23</a:t>
            </a:r>
            <a:r>
              <a:rPr lang="en-US" u="sng" baseline="30000" dirty="0"/>
              <a:t>rd</a:t>
            </a:r>
            <a:r>
              <a:rPr lang="en-US" u="sng" dirty="0"/>
              <a:t> </a:t>
            </a:r>
            <a:r>
              <a:rPr lang="en-US" dirty="0"/>
              <a:t>– Sandy River Delta</a:t>
            </a:r>
          </a:p>
          <a:p>
            <a:pPr lvl="1"/>
            <a:r>
              <a:rPr lang="en-US" u="sng" dirty="0"/>
              <a:t>May </a:t>
            </a:r>
            <a:r>
              <a:rPr lang="en-US" u="sng" dirty="0" smtClean="0"/>
              <a:t>21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Fort Vancouver</a:t>
            </a:r>
          </a:p>
          <a:p>
            <a:pPr lvl="1"/>
            <a:r>
              <a:rPr lang="en-US" u="sng" dirty="0"/>
              <a:t>May 21</a:t>
            </a:r>
            <a:r>
              <a:rPr lang="en-US" u="sng" baseline="30000" dirty="0"/>
              <a:t>st</a:t>
            </a:r>
            <a:r>
              <a:rPr lang="en-US" u="sng" dirty="0"/>
              <a:t> </a:t>
            </a:r>
            <a:r>
              <a:rPr lang="en-US" dirty="0" smtClean="0"/>
              <a:t>– City of Portland and </a:t>
            </a:r>
            <a:r>
              <a:rPr lang="en-US" dirty="0"/>
              <a:t>Johnson Creek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Watershed </a:t>
            </a:r>
            <a:r>
              <a:rPr lang="en-US" dirty="0"/>
              <a:t>Council - Powell Butte 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http://theintertwine.org/blitz</a:t>
            </a:r>
            <a:endParaRPr lang="en-US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779" t="12936" r="19303" b="314"/>
          <a:stretch/>
        </p:blipFill>
        <p:spPr>
          <a:xfrm>
            <a:off x="6144767" y="2642264"/>
            <a:ext cx="5367529" cy="41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Citizen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6" y="1483256"/>
            <a:ext cx="8110460" cy="5088994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P</a:t>
            </a:r>
            <a:r>
              <a:rPr lang="en-US" sz="2400" b="1" u="sng" dirty="0" smtClean="0"/>
              <a:t>ublic </a:t>
            </a:r>
            <a:r>
              <a:rPr lang="en-US" sz="2400" b="1" u="sng" dirty="0"/>
              <a:t>involvement in inquiry and discovery of new scientific </a:t>
            </a:r>
            <a:r>
              <a:rPr lang="en-US" sz="2400" b="1" u="sng" dirty="0" smtClean="0"/>
              <a:t>knowledge</a:t>
            </a:r>
          </a:p>
          <a:p>
            <a:r>
              <a:rPr lang="en-US" sz="2400" dirty="0" smtClean="0"/>
              <a:t>A project </a:t>
            </a:r>
            <a:r>
              <a:rPr lang="en-US" sz="2400" dirty="0"/>
              <a:t>can involve one person or millions of people collaborating towards a common goal. </a:t>
            </a:r>
            <a:endParaRPr lang="en-US" sz="2400" dirty="0" smtClean="0"/>
          </a:p>
          <a:p>
            <a:r>
              <a:rPr lang="en-US" sz="2400" dirty="0"/>
              <a:t>While adding value, </a:t>
            </a:r>
            <a:r>
              <a:rPr lang="en-US" sz="2400" b="1" u="sng" dirty="0"/>
              <a:t>volunteers acquire new learning and skills</a:t>
            </a:r>
            <a:r>
              <a:rPr lang="en-US" sz="2400" dirty="0"/>
              <a:t>, and deeper understanding of the scientific </a:t>
            </a:r>
            <a:r>
              <a:rPr lang="en-US" sz="2400" dirty="0" smtClean="0"/>
              <a:t>work.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fields that citizen science advances are </a:t>
            </a:r>
            <a:r>
              <a:rPr lang="en-US" sz="2400" b="1" u="sng" dirty="0"/>
              <a:t>diverse</a:t>
            </a:r>
            <a:r>
              <a:rPr lang="en-US" sz="2400" dirty="0"/>
              <a:t>: ecology, astronomy, medicine, computer science, statistics, psychology, genetics, engineering and many more. </a:t>
            </a:r>
            <a:endParaRPr lang="en-US" sz="2400" dirty="0" smtClean="0"/>
          </a:p>
        </p:txBody>
      </p:sp>
      <p:pic>
        <p:nvPicPr>
          <p:cNvPr id="2052" name="Picture 4" descr="http://evidencebasedliving.human.cornell.edu/files/2012/11/citizen-sci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49" y="3558242"/>
            <a:ext cx="3973405" cy="26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ucl.ac.uk/excites/images/new_homepage_images/congo-basin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26" y="78427"/>
            <a:ext cx="3853857" cy="256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6725" y="2683133"/>
            <a:ext cx="385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group of men </a:t>
            </a:r>
            <a:r>
              <a:rPr lang="en-US" dirty="0" smtClean="0"/>
              <a:t>in the Congo geo-tag </a:t>
            </a:r>
            <a:r>
              <a:rPr lang="en-US" dirty="0"/>
              <a:t>a fruit tree.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6950" y="6212732"/>
            <a:ext cx="391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school students document use of nesting boxes by local birds.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get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734" y="1771122"/>
            <a:ext cx="9431867" cy="4866744"/>
          </a:xfrm>
        </p:spPr>
        <p:txBody>
          <a:bodyPr/>
          <a:lstStyle/>
          <a:p>
            <a:r>
              <a:rPr lang="en-US" b="1" dirty="0" smtClean="0"/>
              <a:t>Join a local effort!</a:t>
            </a:r>
          </a:p>
          <a:p>
            <a:r>
              <a:rPr lang="en-US" b="1" dirty="0" smtClean="0"/>
              <a:t>If you aren’t from around here:</a:t>
            </a:r>
          </a:p>
          <a:p>
            <a:pPr lvl="1"/>
            <a:r>
              <a:rPr lang="en-US" b="1" dirty="0">
                <a:hlinkClick r:id="rId2"/>
              </a:rPr>
              <a:t>https://www.scientificamerican.com/citizen-science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  <a:p>
            <a:pPr lvl="1"/>
            <a:r>
              <a:rPr lang="en-US" b="1" dirty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www.citizensciencealliance.org/projects.html</a:t>
            </a:r>
            <a:endParaRPr lang="en-US" b="1" dirty="0" smtClean="0"/>
          </a:p>
          <a:p>
            <a:pPr lvl="1"/>
            <a:r>
              <a:rPr lang="en-US" b="1" dirty="0">
                <a:hlinkClick r:id="rId4"/>
              </a:rPr>
              <a:t>https://</a:t>
            </a:r>
            <a:r>
              <a:rPr lang="en-US" b="1" dirty="0" smtClean="0">
                <a:hlinkClick r:id="rId4"/>
              </a:rPr>
              <a:t>www.nwf.org/Wildlife/Wildlife-Conservation/Citizen-Science.aspx</a:t>
            </a:r>
            <a:endParaRPr lang="en-US" b="1" dirty="0" smtClean="0"/>
          </a:p>
          <a:p>
            <a:r>
              <a:rPr lang="en-US" b="1" dirty="0"/>
              <a:t>If you are a Birder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http://ebird.org/content/ebird/about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Great Backyard Bird Count Feb 12-16, 2016!</a:t>
            </a:r>
          </a:p>
          <a:p>
            <a:r>
              <a:rPr lang="en-US" b="1" dirty="0"/>
              <a:t>Star Gazer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http://www.windows2universe.org/citizen_science/starcount/index.html</a:t>
            </a:r>
            <a:endParaRPr lang="en-US" dirty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frogger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https://www.aza.org/frogwatch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en-US" b="1" dirty="0"/>
              <a:t>Monarch Mayhem</a:t>
            </a:r>
            <a:r>
              <a:rPr lang="en-US" dirty="0"/>
              <a:t>: </a:t>
            </a:r>
            <a:r>
              <a:rPr lang="en-US" dirty="0">
                <a:hlinkClick r:id="rId8"/>
              </a:rPr>
              <a:t>http://www.monarchwatch.org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r>
              <a:rPr lang="en-US" b="1" dirty="0" smtClean="0"/>
              <a:t>And much, much more…</a:t>
            </a:r>
            <a:r>
              <a:rPr lang="en-US" b="1" dirty="0" smtClean="0">
                <a:sym typeface="Wingdings" panose="05000000000000000000" pitchFamily="2" charset="2"/>
              </a:rPr>
              <a:t>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30190" t="51605" r="42333" b="15780"/>
          <a:stretch/>
        </p:blipFill>
        <p:spPr>
          <a:xfrm>
            <a:off x="7179178" y="0"/>
            <a:ext cx="5024846" cy="3230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001" y="3425295"/>
            <a:ext cx="2302404" cy="3073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3803" y="4941252"/>
            <a:ext cx="2870199" cy="18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citizen scientist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5522"/>
            <a:ext cx="8404746" cy="3880773"/>
          </a:xfrm>
        </p:spPr>
        <p:txBody>
          <a:bodyPr>
            <a:normAutofit/>
          </a:bodyPr>
          <a:lstStyle/>
          <a:p>
            <a:r>
              <a:rPr lang="en-US" sz="2400" dirty="0"/>
              <a:t>A </a:t>
            </a:r>
            <a:r>
              <a:rPr lang="en-US" sz="2400" b="1" dirty="0"/>
              <a:t>citizen scientist</a:t>
            </a:r>
            <a:r>
              <a:rPr lang="en-US" sz="2400" dirty="0"/>
              <a:t> </a:t>
            </a:r>
            <a:r>
              <a:rPr lang="en-US" sz="2400" dirty="0" smtClean="0"/>
              <a:t>voluntarily </a:t>
            </a:r>
            <a:r>
              <a:rPr lang="en-US" sz="2400" dirty="0"/>
              <a:t>contributes </a:t>
            </a:r>
            <a:r>
              <a:rPr lang="en-US" sz="2400" dirty="0" smtClean="0"/>
              <a:t>their time</a:t>
            </a:r>
            <a:r>
              <a:rPr lang="en-US" sz="2400" dirty="0"/>
              <a:t>, effort, and resources toward scientific research </a:t>
            </a:r>
            <a:r>
              <a:rPr lang="en-US" sz="2400" dirty="0" smtClean="0"/>
              <a:t>- a </a:t>
            </a:r>
            <a:r>
              <a:rPr lang="en-US" sz="2400" dirty="0"/>
              <a:t>formal science </a:t>
            </a:r>
            <a:r>
              <a:rPr lang="en-US" sz="2400" dirty="0" smtClean="0"/>
              <a:t>background is not required.</a:t>
            </a:r>
            <a:endParaRPr lang="en-US" sz="2400" dirty="0"/>
          </a:p>
          <a:p>
            <a:r>
              <a:rPr lang="en-US" sz="2400" dirty="0" smtClean="0"/>
              <a:t>Citizen scientists </a:t>
            </a:r>
            <a:r>
              <a:rPr lang="en-US" sz="2400" b="1" dirty="0"/>
              <a:t>come from all walks of life </a:t>
            </a:r>
            <a:r>
              <a:rPr lang="en-US" sz="2400" dirty="0" smtClean="0"/>
              <a:t>- retirees</a:t>
            </a:r>
            <a:r>
              <a:rPr lang="en-US" sz="2400" dirty="0"/>
              <a:t>, environmental justice advocates, and even prisoners are getting involved.</a:t>
            </a:r>
          </a:p>
          <a:p>
            <a:r>
              <a:rPr lang="en-US" sz="2400" dirty="0"/>
              <a:t>Citizen science may be performed by individuals, teams, or networks of volunteers.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931" y="78041"/>
            <a:ext cx="3051807" cy="2030839"/>
          </a:xfrm>
          <a:prstGeom prst="rect">
            <a:avLst/>
          </a:prstGeom>
        </p:spPr>
      </p:pic>
      <p:pic>
        <p:nvPicPr>
          <p:cNvPr id="3074" name="Picture 2" descr="http://www.innovationinpractice.com/.a/6a00e54ef4f376883401a3fcd6ecde970b-8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99" y="2358844"/>
            <a:ext cx="3082069" cy="20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hotos.the-scientist.com/articleGalleryImages/36000/36285-1-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69" y="4672083"/>
            <a:ext cx="3082069" cy="20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4072" y="5296295"/>
            <a:ext cx="311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Prisoners learn to identify plants they will grow in their greenhouse.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609600"/>
            <a:ext cx="9096202" cy="1320800"/>
          </a:xfrm>
        </p:spPr>
        <p:txBody>
          <a:bodyPr/>
          <a:lstStyle/>
          <a:p>
            <a:r>
              <a:rPr lang="en-US" dirty="0" smtClean="0"/>
              <a:t>Where did the idea of Citizen Science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930401"/>
            <a:ext cx="9364133" cy="4110962"/>
          </a:xfrm>
        </p:spPr>
        <p:txBody>
          <a:bodyPr>
            <a:noAutofit/>
          </a:bodyPr>
          <a:lstStyle/>
          <a:p>
            <a:r>
              <a:rPr lang="en-US" sz="2200" b="1" u="sng" dirty="0" smtClean="0"/>
              <a:t>Pre-20th century </a:t>
            </a:r>
            <a:r>
              <a:rPr lang="en-US" sz="2200" dirty="0" smtClean="0"/>
              <a:t>- </a:t>
            </a:r>
            <a:r>
              <a:rPr lang="en-US" sz="2200" dirty="0"/>
              <a:t>science was </a:t>
            </a:r>
            <a:r>
              <a:rPr lang="en-US" sz="2200" dirty="0" smtClean="0"/>
              <a:t>usually the </a:t>
            </a:r>
            <a:r>
              <a:rPr lang="en-US" sz="2200" dirty="0"/>
              <a:t>pursuit of </a:t>
            </a:r>
            <a:r>
              <a:rPr lang="en-US" sz="2200" dirty="0" smtClean="0"/>
              <a:t>those with money - gentleman scientists and amateur </a:t>
            </a:r>
            <a:r>
              <a:rPr lang="en-US" sz="2200" dirty="0"/>
              <a:t>or self-funded researchers such as Sir Isaac Newton, Benjamin Franklin, and Charles </a:t>
            </a:r>
            <a:r>
              <a:rPr lang="en-US" sz="2200" dirty="0" smtClean="0"/>
              <a:t>Darwin.</a:t>
            </a:r>
            <a:r>
              <a:rPr lang="en-US" sz="2200" baseline="30000" dirty="0"/>
              <a:t> </a:t>
            </a:r>
            <a:endParaRPr lang="en-US" sz="2200" baseline="30000" dirty="0" smtClean="0"/>
          </a:p>
          <a:p>
            <a:r>
              <a:rPr lang="en-US" sz="2200" b="1" u="sng" dirty="0" smtClean="0"/>
              <a:t>Mid-20th century </a:t>
            </a:r>
            <a:r>
              <a:rPr lang="en-US" sz="2200" dirty="0" smtClean="0"/>
              <a:t>- science </a:t>
            </a:r>
            <a:r>
              <a:rPr lang="en-US" sz="2200" dirty="0"/>
              <a:t>was dominated by researchers employed by universities and government research laboratories. </a:t>
            </a:r>
            <a:endParaRPr lang="en-US" sz="2200" dirty="0" smtClean="0"/>
          </a:p>
          <a:p>
            <a:r>
              <a:rPr lang="en-US" sz="2200" b="1" u="sng" dirty="0" smtClean="0"/>
              <a:t>By </a:t>
            </a:r>
            <a:r>
              <a:rPr lang="en-US" sz="2200" b="1" u="sng" dirty="0"/>
              <a:t>the 1970s</a:t>
            </a:r>
            <a:r>
              <a:rPr lang="en-US" sz="2200" dirty="0"/>
              <a:t>, </a:t>
            </a:r>
            <a:r>
              <a:rPr lang="en-US" sz="2200" dirty="0" smtClean="0"/>
              <a:t>concern over bureaucracy and bias led to advocacy for “a </a:t>
            </a:r>
            <a:r>
              <a:rPr lang="en-US" sz="2200" dirty="0"/>
              <a:t>return to science by nature-loving amateurs </a:t>
            </a:r>
            <a:r>
              <a:rPr lang="en-US" sz="2200" dirty="0" smtClean="0"/>
              <a:t>instead </a:t>
            </a:r>
            <a:r>
              <a:rPr lang="en-US" sz="2200" dirty="0"/>
              <a:t>of money-biased technical </a:t>
            </a:r>
            <a:r>
              <a:rPr lang="en-US" sz="2200" dirty="0" smtClean="0"/>
              <a:t>bureaucrats”.</a:t>
            </a:r>
          </a:p>
          <a:p>
            <a:r>
              <a:rPr lang="en-US" sz="2200" dirty="0" smtClean="0"/>
              <a:t>With modern technology and the advent of smart phones, anyone can collect and contribute data all with the touch of a finger.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236" y="122261"/>
            <a:ext cx="2116652" cy="368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87" y="299977"/>
            <a:ext cx="8596668" cy="1320800"/>
          </a:xfrm>
        </p:spPr>
        <p:txBody>
          <a:bodyPr/>
          <a:lstStyle/>
          <a:p>
            <a:r>
              <a:rPr lang="en-US" dirty="0" smtClean="0"/>
              <a:t>How is Citizen Science being used to advance scientific research?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8568"/>
            <a:ext cx="8816454" cy="5079431"/>
          </a:xfrm>
        </p:spPr>
        <p:txBody>
          <a:bodyPr>
            <a:normAutofit/>
          </a:bodyPr>
          <a:lstStyle/>
          <a:p>
            <a:r>
              <a:rPr lang="en-US" sz="2400" dirty="0"/>
              <a:t>Many citizen-science projects serve education and outreach </a:t>
            </a:r>
            <a:r>
              <a:rPr lang="en-US" sz="2400" dirty="0" smtClean="0"/>
              <a:t>goals.  People can gain a deeper understanding of a scientific issue or question while contributing valuable data.</a:t>
            </a:r>
            <a:endParaRPr lang="en-US" sz="2400" u="sng" baseline="30000" dirty="0"/>
          </a:p>
          <a:p>
            <a:pPr lvl="1"/>
            <a:r>
              <a:rPr lang="en-US" sz="2000" i="1" dirty="0" smtClean="0"/>
              <a:t>Bridging </a:t>
            </a:r>
            <a:r>
              <a:rPr lang="en-US" sz="2000" i="1" dirty="0"/>
              <a:t>gaps</a:t>
            </a:r>
            <a:r>
              <a:rPr lang="en-US" sz="2000" dirty="0"/>
              <a:t>. </a:t>
            </a:r>
            <a:r>
              <a:rPr lang="en-US" sz="2000" dirty="0" smtClean="0"/>
              <a:t>Connecting people to </a:t>
            </a:r>
            <a:r>
              <a:rPr lang="en-US" sz="2000" dirty="0"/>
              <a:t>projects that </a:t>
            </a:r>
            <a:r>
              <a:rPr lang="en-US" sz="2000" dirty="0" smtClean="0"/>
              <a:t>are meaningful to them.</a:t>
            </a:r>
            <a:r>
              <a:rPr lang="en-US" sz="2000" dirty="0"/>
              <a:t> </a:t>
            </a:r>
          </a:p>
          <a:p>
            <a:pPr lvl="1"/>
            <a:r>
              <a:rPr lang="en-US" sz="2000" i="1" dirty="0"/>
              <a:t>Scope</a:t>
            </a:r>
            <a:r>
              <a:rPr lang="en-US" sz="2000" dirty="0"/>
              <a:t>. </a:t>
            </a:r>
            <a:r>
              <a:rPr lang="en-US" sz="2000" dirty="0" smtClean="0"/>
              <a:t>Thousands </a:t>
            </a:r>
            <a:r>
              <a:rPr lang="en-US" sz="2000" dirty="0"/>
              <a:t>of </a:t>
            </a:r>
            <a:r>
              <a:rPr lang="en-US" sz="2000" dirty="0" smtClean="0"/>
              <a:t>can </a:t>
            </a:r>
            <a:r>
              <a:rPr lang="en-US" sz="2000" dirty="0"/>
              <a:t>remotely contribute to a study and provide, analyze, or report data that researchers can use. </a:t>
            </a:r>
            <a:endParaRPr lang="en-US" sz="2000" dirty="0" smtClean="0"/>
          </a:p>
          <a:p>
            <a:pPr lvl="1"/>
            <a:r>
              <a:rPr lang="en-US" sz="2000" i="1" dirty="0" smtClean="0"/>
              <a:t>Policy</a:t>
            </a:r>
            <a:r>
              <a:rPr lang="en-US" sz="2000" dirty="0"/>
              <a:t>. Increased public participation in scientific research will ideally cultivate a citizenship that is </a:t>
            </a:r>
            <a:r>
              <a:rPr lang="en-US" sz="2000" dirty="0" smtClean="0"/>
              <a:t>informed and willing to play a valuable </a:t>
            </a:r>
            <a:r>
              <a:rPr lang="en-US" sz="2000" dirty="0"/>
              <a:t>role in influencing larger decisions about science policy. </a:t>
            </a:r>
          </a:p>
        </p:txBody>
      </p:sp>
      <p:pic>
        <p:nvPicPr>
          <p:cNvPr id="4100" name="Picture 4" descr="http://www.mro.nmt.edu/wp-content/uploads/2012/01/light_pollution_usalight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55" y="36795"/>
            <a:ext cx="3264645" cy="25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27355" y="2593074"/>
            <a:ext cx="326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Thousands of volunteers around the country help researchers study the effects of light pollution on wildlife.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347133"/>
            <a:ext cx="8596668" cy="1320800"/>
          </a:xfrm>
        </p:spPr>
        <p:txBody>
          <a:bodyPr/>
          <a:lstStyle/>
          <a:p>
            <a:r>
              <a:rPr lang="en-US" dirty="0" smtClean="0"/>
              <a:t>How is the field of Citizen Science being formalized?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2" y="1667933"/>
            <a:ext cx="9508067" cy="49276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Studies</a:t>
            </a:r>
            <a:r>
              <a:rPr lang="en-US" dirty="0" smtClean="0"/>
              <a:t> showing data </a:t>
            </a:r>
            <a:r>
              <a:rPr lang="en-US" dirty="0"/>
              <a:t>from volunteers are as reliable as from professionals. </a:t>
            </a:r>
            <a:endParaRPr lang="en-US" dirty="0" smtClean="0"/>
          </a:p>
          <a:p>
            <a:r>
              <a:rPr lang="en-US" b="1" dirty="0" smtClean="0"/>
              <a:t>Professional Association – </a:t>
            </a:r>
            <a:r>
              <a:rPr lang="en-US" dirty="0" smtClean="0"/>
              <a:t>Citizen Science Association (www.citizenscience.org)</a:t>
            </a:r>
          </a:p>
          <a:p>
            <a:r>
              <a:rPr lang="en-US" b="1" dirty="0" smtClean="0"/>
              <a:t>Professional Conferences:</a:t>
            </a:r>
          </a:p>
          <a:p>
            <a:pPr lvl="1"/>
            <a:r>
              <a:rPr lang="en-US" dirty="0" smtClean="0"/>
              <a:t>Bi-annual </a:t>
            </a:r>
            <a:r>
              <a:rPr lang="en-US" dirty="0"/>
              <a:t>citizen </a:t>
            </a:r>
            <a:r>
              <a:rPr lang="en-US" b="1" dirty="0" err="1"/>
              <a:t>cyberscience</a:t>
            </a:r>
            <a:r>
              <a:rPr lang="en-US" b="1" dirty="0"/>
              <a:t> </a:t>
            </a:r>
            <a:r>
              <a:rPr lang="en-US" b="1" dirty="0" smtClean="0"/>
              <a:t>summit</a:t>
            </a:r>
            <a:r>
              <a:rPr lang="en-US" dirty="0" smtClean="0"/>
              <a:t> in Geneva since 2010. </a:t>
            </a:r>
          </a:p>
          <a:p>
            <a:pPr lvl="1"/>
            <a:r>
              <a:rPr lang="en-US" b="1" dirty="0"/>
              <a:t>Public Participation in Scientific Research Conference (Portland, OR August 2012) </a:t>
            </a:r>
            <a:endParaRPr lang="en-US" b="1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January 2015, </a:t>
            </a:r>
            <a:r>
              <a:rPr lang="en-US" dirty="0" smtClean="0"/>
              <a:t>the</a:t>
            </a:r>
            <a:r>
              <a:rPr lang="en-US" dirty="0"/>
              <a:t> University of Zurich </a:t>
            </a:r>
            <a:r>
              <a:rPr lang="en-US" dirty="0" smtClean="0"/>
              <a:t>international </a:t>
            </a:r>
            <a:r>
              <a:rPr lang="en-US" dirty="0"/>
              <a:t>meeting on the "</a:t>
            </a:r>
            <a:r>
              <a:rPr lang="en-US" b="1" dirty="0"/>
              <a:t>Challenges and Opportunities in Citizen Science</a:t>
            </a:r>
            <a:r>
              <a:rPr lang="en-US" dirty="0" smtClean="0"/>
              <a:t>".</a:t>
            </a:r>
            <a:endParaRPr lang="en-US" u="sng" baseline="30000" dirty="0"/>
          </a:p>
          <a:p>
            <a:pPr lvl="1"/>
            <a:r>
              <a:rPr lang="en-US" dirty="0" smtClean="0"/>
              <a:t>The first conference of the </a:t>
            </a:r>
            <a:r>
              <a:rPr lang="en-US" b="1" dirty="0" smtClean="0"/>
              <a:t>Citizen </a:t>
            </a:r>
            <a:r>
              <a:rPr lang="en-US" b="1" dirty="0"/>
              <a:t>Science Association </a:t>
            </a:r>
            <a:r>
              <a:rPr lang="en-US" dirty="0"/>
              <a:t>was </a:t>
            </a:r>
            <a:r>
              <a:rPr lang="en-US" dirty="0" smtClean="0"/>
              <a:t>held in </a:t>
            </a:r>
            <a:r>
              <a:rPr lang="en-US" dirty="0"/>
              <a:t>San Jose, CA in February </a:t>
            </a:r>
            <a:r>
              <a:rPr lang="en-US" dirty="0" smtClean="0"/>
              <a:t>2015.</a:t>
            </a:r>
          </a:p>
          <a:p>
            <a:r>
              <a:rPr lang="en-US" b="1" dirty="0" smtClean="0"/>
              <a:t>Peer-reviewed Journal – </a:t>
            </a:r>
            <a:r>
              <a:rPr lang="en-US" dirty="0" smtClean="0"/>
              <a:t>Citizen Science: Theory and Practice</a:t>
            </a:r>
          </a:p>
          <a:p>
            <a:r>
              <a:rPr lang="en-US" b="1" dirty="0" smtClean="0"/>
              <a:t>Citizen </a:t>
            </a:r>
            <a:r>
              <a:rPr lang="en-US" b="1" dirty="0"/>
              <a:t>Science graduate course</a:t>
            </a:r>
            <a:r>
              <a:rPr lang="en-US" dirty="0"/>
              <a:t>: </a:t>
            </a:r>
            <a:r>
              <a:rPr lang="en-US" dirty="0" smtClean="0"/>
              <a:t>Graduate </a:t>
            </a:r>
            <a:r>
              <a:rPr lang="en-US" dirty="0"/>
              <a:t>level </a:t>
            </a:r>
            <a:r>
              <a:rPr lang="en-US" dirty="0" smtClean="0"/>
              <a:t>courses </a:t>
            </a:r>
            <a:r>
              <a:rPr lang="en-US" dirty="0"/>
              <a:t>at Arizona State University, </a:t>
            </a:r>
            <a:r>
              <a:rPr lang="en-US" dirty="0" smtClean="0"/>
              <a:t>Florida State University, </a:t>
            </a:r>
          </a:p>
          <a:p>
            <a:r>
              <a:rPr lang="en-US" b="1" dirty="0" smtClean="0"/>
              <a:t>Champions </a:t>
            </a:r>
            <a:r>
              <a:rPr lang="en-US" b="1" dirty="0"/>
              <a:t>of Change:</a:t>
            </a:r>
            <a:r>
              <a:rPr lang="en-US" dirty="0"/>
              <a:t> </a:t>
            </a:r>
            <a:r>
              <a:rPr lang="en-US" dirty="0" smtClean="0"/>
              <a:t>In 2013 the </a:t>
            </a:r>
            <a:r>
              <a:rPr lang="en-US" dirty="0"/>
              <a:t>White House honored several "stellar" citizen scientists. </a:t>
            </a:r>
            <a:endParaRPr lang="en-US" dirty="0" smtClean="0"/>
          </a:p>
          <a:p>
            <a:r>
              <a:rPr lang="en-US" b="1" dirty="0" smtClean="0"/>
              <a:t>Mobile </a:t>
            </a:r>
            <a:r>
              <a:rPr lang="en-US" b="1" dirty="0"/>
              <a:t>technology </a:t>
            </a:r>
            <a:r>
              <a:rPr lang="en-US" dirty="0"/>
              <a:t>has further boosted the opportunities for citizen </a:t>
            </a:r>
            <a:r>
              <a:rPr lang="en-US" dirty="0" smtClean="0"/>
              <a:t>science through interactive web pages, mobile phone apps and networking opportunities.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25" y="0"/>
            <a:ext cx="2695575" cy="169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907" y="1983129"/>
            <a:ext cx="3703093" cy="1154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25" y="3425139"/>
            <a:ext cx="2543175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407" y="5513696"/>
            <a:ext cx="2588593" cy="13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622" y="2316037"/>
            <a:ext cx="8596668" cy="1320800"/>
          </a:xfrm>
        </p:spPr>
        <p:txBody>
          <a:bodyPr/>
          <a:lstStyle/>
          <a:p>
            <a:r>
              <a:rPr lang="en-US" b="1" dirty="0" smtClean="0"/>
              <a:t>So what kinds of projects are citizen scientists involved in???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63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338801"/>
            <a:ext cx="8596668" cy="1320800"/>
          </a:xfrm>
        </p:spPr>
        <p:txBody>
          <a:bodyPr/>
          <a:lstStyle/>
          <a:p>
            <a:r>
              <a:rPr lang="en-US" b="1" dirty="0"/>
              <a:t>Humpback Tails Wanted!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7" y="1429414"/>
            <a:ext cx="9372600" cy="388077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CARIB </a:t>
            </a:r>
            <a:r>
              <a:rPr lang="en-US" dirty="0">
                <a:hlinkClick r:id="rId2"/>
              </a:rPr>
              <a:t>Tails</a:t>
            </a:r>
            <a:r>
              <a:rPr lang="en-US" dirty="0"/>
              <a:t> is enlisting yachters and cruisers to help </a:t>
            </a:r>
            <a:r>
              <a:rPr lang="en-US" b="1" dirty="0"/>
              <a:t>track the movements of humpback whales</a:t>
            </a:r>
            <a:r>
              <a:rPr lang="en-US" dirty="0"/>
              <a:t> between their North Atlantic feeding grounds and their breeding grounds in the Wider Caribbean Region. </a:t>
            </a:r>
            <a:endParaRPr lang="en-US" dirty="0" smtClean="0"/>
          </a:p>
          <a:p>
            <a:r>
              <a:rPr lang="en-US" dirty="0"/>
              <a:t>Citizen scientists </a:t>
            </a:r>
            <a:r>
              <a:rPr lang="en-US" dirty="0" smtClean="0"/>
              <a:t>photograph</a:t>
            </a:r>
            <a:r>
              <a:rPr lang="en-US" b="1" dirty="0" smtClean="0"/>
              <a:t> </a:t>
            </a:r>
            <a:r>
              <a:rPr lang="en-US" b="1" dirty="0"/>
              <a:t>the distinct patterns on the tails of humpback whales </a:t>
            </a:r>
            <a:r>
              <a:rPr lang="en-US" dirty="0"/>
              <a:t>in their Caribbean breeding grounds.  </a:t>
            </a:r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that is needed is a camera and knowledge of safe boating around whales.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8622"/>
          <a:stretch/>
        </p:blipFill>
        <p:spPr>
          <a:xfrm>
            <a:off x="2161030" y="3715279"/>
            <a:ext cx="6356437" cy="30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313267"/>
            <a:ext cx="8596668" cy="1320800"/>
          </a:xfrm>
        </p:spPr>
        <p:txBody>
          <a:bodyPr/>
          <a:lstStyle/>
          <a:p>
            <a:r>
              <a:rPr lang="en-US" dirty="0" smtClean="0"/>
              <a:t>Nature’s Calendar and Project Bud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3" y="1438752"/>
            <a:ext cx="6372397" cy="5310239"/>
          </a:xfrm>
        </p:spPr>
        <p:txBody>
          <a:bodyPr numCol="1">
            <a:normAutofit/>
          </a:bodyPr>
          <a:lstStyle/>
          <a:p>
            <a:r>
              <a:rPr lang="en-US" sz="2000" b="1" dirty="0" smtClean="0"/>
              <a:t>Natures Calendar</a:t>
            </a:r>
          </a:p>
          <a:p>
            <a:pPr lvl="1"/>
            <a:r>
              <a:rPr lang="en-US" sz="1800" u="sng" dirty="0" smtClean="0"/>
              <a:t>Study in the UK </a:t>
            </a:r>
            <a:r>
              <a:rPr lang="en-US" sz="1800" dirty="0" smtClean="0"/>
              <a:t>- record seasonal events like </a:t>
            </a:r>
            <a:r>
              <a:rPr lang="en-US" sz="1800" dirty="0"/>
              <a:t>the first flowers opening on bluebells, the first blue tits collecting materials to build their nests, or the first autumn </a:t>
            </a:r>
            <a:r>
              <a:rPr lang="en-US" sz="1800" dirty="0" err="1"/>
              <a:t>colours</a:t>
            </a:r>
            <a:r>
              <a:rPr lang="en-US" sz="1800" dirty="0"/>
              <a:t> to appear on the trees</a:t>
            </a:r>
            <a:r>
              <a:rPr lang="en-US" sz="1800" dirty="0" smtClean="0"/>
              <a:t>.</a:t>
            </a:r>
          </a:p>
          <a:p>
            <a:r>
              <a:rPr lang="en-US" sz="2000" b="1" dirty="0" smtClean="0"/>
              <a:t>Project Bud Break</a:t>
            </a:r>
          </a:p>
          <a:p>
            <a:pPr lvl="1"/>
            <a:r>
              <a:rPr lang="en-US" sz="1800" u="sng" dirty="0" smtClean="0"/>
              <a:t>New York </a:t>
            </a:r>
            <a:r>
              <a:rPr lang="en-US" sz="1800" dirty="0" smtClean="0"/>
              <a:t>- observe </a:t>
            </a:r>
            <a:r>
              <a:rPr lang="en-US" sz="1800" dirty="0"/>
              <a:t>the timing of flowering, leaf development, fruiting, and leaf drop in populations of trees and herbaceous </a:t>
            </a:r>
            <a:r>
              <a:rPr lang="en-US" sz="1800" dirty="0" smtClean="0"/>
              <a:t>plants.</a:t>
            </a:r>
          </a:p>
          <a:p>
            <a:r>
              <a:rPr lang="en-US" sz="2000" dirty="0" smtClean="0"/>
              <a:t>Both projects monitor </a:t>
            </a:r>
            <a:r>
              <a:rPr lang="en-US" sz="2000" dirty="0"/>
              <a:t>effects of global climate change on native </a:t>
            </a:r>
            <a:r>
              <a:rPr lang="en-US" sz="2000" dirty="0" smtClean="0"/>
              <a:t>plants.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779" y="169070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2133414"/>
            <a:ext cx="5329765" cy="4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</TotalTime>
  <Words>1267</Words>
  <Application>Microsoft Office PowerPoint</Application>
  <PresentationFormat>Widescreen</PresentationFormat>
  <Paragraphs>152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Trebuchet MS</vt:lpstr>
      <vt:lpstr>Wingdings</vt:lpstr>
      <vt:lpstr>Wingdings 3</vt:lpstr>
      <vt:lpstr>Facet</vt:lpstr>
      <vt:lpstr>Monarchs, Minke Whales, Marbled Murrelets, and the Milky Way:  How you can contribute to our understanding of the natural world through citizen science </vt:lpstr>
      <vt:lpstr>What is Citizen Science?</vt:lpstr>
      <vt:lpstr>What does a citizen scientist look like?</vt:lpstr>
      <vt:lpstr>Where did the idea of Citizen Science come from?</vt:lpstr>
      <vt:lpstr>How is Citizen Science being used to advance scientific research?</vt:lpstr>
      <vt:lpstr>How is the field of Citizen Science being formalized?</vt:lpstr>
      <vt:lpstr>So what kinds of projects are citizen scientists involved in???</vt:lpstr>
      <vt:lpstr>Humpback Tails Wanted!</vt:lpstr>
      <vt:lpstr>Nature’s Calendar and Project Bud Break</vt:lpstr>
      <vt:lpstr>NYC Cyclist Air Study</vt:lpstr>
      <vt:lpstr>DARPA Verigames Crowdsourced Formal Verification (CSFV) project </vt:lpstr>
      <vt:lpstr>Lost at Night</vt:lpstr>
      <vt:lpstr>Opportunities Closer to Home</vt:lpstr>
      <vt:lpstr>Migratory Dragonfly Project</vt:lpstr>
      <vt:lpstr>Cascade Pika Watch</vt:lpstr>
      <vt:lpstr>Amphibian Monitoring</vt:lpstr>
      <vt:lpstr>Bird Surveys</vt:lpstr>
      <vt:lpstr>Adult Salmon Spawner Surveys</vt:lpstr>
      <vt:lpstr>BioBlitz</vt:lpstr>
      <vt:lpstr>How can you get involved?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Guderyahn, Laura</dc:creator>
  <cp:lastModifiedBy>Guderyahn, Laura</cp:lastModifiedBy>
  <cp:revision>35</cp:revision>
  <dcterms:created xsi:type="dcterms:W3CDTF">2015-12-15T22:22:07Z</dcterms:created>
  <dcterms:modified xsi:type="dcterms:W3CDTF">2016-01-08T19:22:01Z</dcterms:modified>
</cp:coreProperties>
</file>